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80" r:id="rId3"/>
    <p:sldId id="278" r:id="rId4"/>
    <p:sldId id="279" r:id="rId5"/>
    <p:sldId id="281" r:id="rId6"/>
    <p:sldId id="268" r:id="rId7"/>
    <p:sldId id="259" r:id="rId8"/>
    <p:sldId id="267" r:id="rId9"/>
    <p:sldId id="266" r:id="rId10"/>
    <p:sldId id="257" r:id="rId11"/>
    <p:sldId id="258" r:id="rId12"/>
    <p:sldId id="260" r:id="rId13"/>
    <p:sldId id="261" r:id="rId14"/>
    <p:sldId id="262" r:id="rId15"/>
    <p:sldId id="273" r:id="rId16"/>
    <p:sldId id="274" r:id="rId17"/>
    <p:sldId id="275" r:id="rId18"/>
    <p:sldId id="276" r:id="rId19"/>
    <p:sldId id="264" r:id="rId20"/>
    <p:sldId id="263" r:id="rId21"/>
    <p:sldId id="269" r:id="rId22"/>
    <p:sldId id="270" r:id="rId23"/>
    <p:sldId id="271" r:id="rId24"/>
    <p:sldId id="277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2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265" r:id="rId50"/>
  </p:sldIdLst>
  <p:sldSz cx="18288000" cy="10287000"/>
  <p:notesSz cx="6858000" cy="9144000"/>
  <p:embeddedFontLs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467" autoAdjust="0"/>
  </p:normalViewPr>
  <p:slideViewPr>
    <p:cSldViewPr>
      <p:cViewPr varScale="1">
        <p:scale>
          <a:sx n="66" d="100"/>
          <a:sy n="66" d="100"/>
        </p:scale>
        <p:origin x="1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B3B3-AB0C-47B0-AC72-5CE07A808919}" type="datetimeFigureOut">
              <a:rPr lang="en-AE" smtClean="0"/>
              <a:t>01/02/2024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86C03-A32B-480F-993F-45FF33640CC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3690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60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9544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5188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1899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6135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objects in resources section might be:</a:t>
            </a:r>
          </a:p>
          <a:p>
            <a:r>
              <a:rPr lang="en-US" dirty="0"/>
              <a:t>Pictures</a:t>
            </a:r>
          </a:p>
          <a:p>
            <a:r>
              <a:rPr lang="en-US" dirty="0"/>
              <a:t>Icons</a:t>
            </a:r>
          </a:p>
          <a:p>
            <a:r>
              <a:rPr lang="en-US" dirty="0"/>
              <a:t>Other PE files (.exe)</a:t>
            </a:r>
          </a:p>
          <a:p>
            <a:r>
              <a:rPr lang="en-US" dirty="0"/>
              <a:t>Other DLLs</a:t>
            </a:r>
          </a:p>
          <a:p>
            <a:endParaRPr lang="en-AE" dirty="0"/>
          </a:p>
          <a:p>
            <a:r>
              <a:rPr lang="en-US" b="1" dirty="0"/>
              <a:t>Here, we went to "Section </a:t>
            </a:r>
            <a:r>
              <a:rPr lang="en-US" b="1" dirty="0" err="1"/>
              <a:t>Hdrs</a:t>
            </a:r>
            <a:r>
              <a:rPr lang="en-US" b="1" dirty="0"/>
              <a:t>" and there are interesting things here, lets take a look at them:</a:t>
            </a:r>
          </a:p>
          <a:p>
            <a:r>
              <a:rPr lang="en-US" dirty="0"/>
              <a:t>.text: Contains executable code</a:t>
            </a:r>
          </a:p>
          <a:p>
            <a:r>
              <a:rPr lang="en-US" dirty="0"/>
              <a:t>.</a:t>
            </a:r>
            <a:r>
              <a:rPr lang="en-US" dirty="0" err="1"/>
              <a:t>rdata</a:t>
            </a:r>
            <a:r>
              <a:rPr lang="en-US" dirty="0"/>
              <a:t>: Contains read only data</a:t>
            </a:r>
          </a:p>
          <a:p>
            <a:r>
              <a:rPr lang="en-US" dirty="0"/>
              <a:t>.data: Contains application global variables</a:t>
            </a:r>
          </a:p>
          <a:p>
            <a:r>
              <a:rPr lang="en-US" dirty="0"/>
              <a:t>.</a:t>
            </a:r>
            <a:r>
              <a:rPr lang="en-US" dirty="0" err="1"/>
              <a:t>pdata</a:t>
            </a:r>
            <a:r>
              <a:rPr lang="en-US" dirty="0"/>
              <a:t>: Information about exceptions</a:t>
            </a:r>
          </a:p>
          <a:p>
            <a:r>
              <a:rPr lang="en-US" dirty="0"/>
              <a:t>.</a:t>
            </a:r>
            <a:r>
              <a:rPr lang="en-US" dirty="0" err="1"/>
              <a:t>rsrc</a:t>
            </a:r>
            <a:r>
              <a:rPr lang="en-US" dirty="0"/>
              <a:t>: It's a section that contains different objects</a:t>
            </a:r>
          </a:p>
          <a:p>
            <a:r>
              <a:rPr lang="en-US" dirty="0"/>
              <a:t>.</a:t>
            </a:r>
            <a:r>
              <a:rPr lang="en-US" dirty="0" err="1"/>
              <a:t>reloc</a:t>
            </a:r>
            <a:r>
              <a:rPr lang="en-US" dirty="0"/>
              <a:t>: Contains relocation information which allows windows loader to safely load the DLL/exe file into memory with randomized address space</a:t>
            </a:r>
          </a:p>
          <a:p>
            <a:endParaRPr lang="en-AE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556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7214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45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821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://www.virustotal.com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irustotal.com/%23/file/070b60dcdfa5a00c33d019bfa068283c9b4662b8491a32323e17a956bd0bd831/details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yber-Security-Club-HTU/CSC-Malware-Analysis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1: Malware Analysis Primer 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50996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Goals of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E4F0A-E4B2-DF6A-C6DC-C89345E03402}"/>
              </a:ext>
            </a:extLst>
          </p:cNvPr>
          <p:cNvSpPr txBox="1"/>
          <p:nvPr/>
        </p:nvSpPr>
        <p:spPr>
          <a:xfrm>
            <a:off x="4135001" y="4666996"/>
            <a:ext cx="124462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Information required to respond to a network intrusion: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Exactly what happened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Ensure you’ve located all infected machines and files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measure and contain the damage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 signatures for intrusion detection systems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3048000" y="1257300"/>
            <a:ext cx="110381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Signatures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4267200" y="3162300"/>
            <a:ext cx="110381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Host-based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Identify files or registry keys on a victim computer that indicate an infection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Focus on what the malware did to the system, not the malware itself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Network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Detect malware by analyzing network traffic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More effective when made using malware analysis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Analysis 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108386" y="381901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malware without running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strings, a disassembler like IDA Pro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8680B-06C9-A710-A3AC-5A9065A5E63E}"/>
              </a:ext>
            </a:extLst>
          </p:cNvPr>
          <p:cNvSpPr txBox="1"/>
          <p:nvPr/>
        </p:nvSpPr>
        <p:spPr>
          <a:xfrm>
            <a:off x="6638156" y="6134100"/>
            <a:ext cx="11313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the malware and monitor its effects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 a virtual machine and take snapshots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RegShot</a:t>
            </a:r>
            <a:r>
              <a:rPr lang="en-US" sz="3600" dirty="0">
                <a:solidFill>
                  <a:schemeClr val="bg1"/>
                </a:solidFill>
              </a:rPr>
              <a:t>, Process Monitor, Process Hacker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RAM Analysis: Mandiant Redline and Volatility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2593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FA9C-CCD0-93F8-A836-8C0941C11519}"/>
              </a:ext>
            </a:extLst>
          </p:cNvPr>
          <p:cNvSpPr txBox="1"/>
          <p:nvPr/>
        </p:nvSpPr>
        <p:spPr>
          <a:xfrm>
            <a:off x="6858000" y="180012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Basic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4EC95-A9AE-C850-3701-0BE41F07F1BE}"/>
              </a:ext>
            </a:extLst>
          </p:cNvPr>
          <p:cNvSpPr txBox="1"/>
          <p:nvPr/>
        </p:nvSpPr>
        <p:spPr>
          <a:xfrm>
            <a:off x="1981200" y="3607402"/>
            <a:ext cx="75395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static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View malware without looking at instructions.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Quick and easy but fails for advanced malware and can miss important behavior 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BF22F-899D-9C21-F8E4-C58C39380C1E}"/>
              </a:ext>
            </a:extLst>
          </p:cNvPr>
          <p:cNvSpPr txBox="1"/>
          <p:nvPr/>
        </p:nvSpPr>
        <p:spPr>
          <a:xfrm>
            <a:off x="10820400" y="3561235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dynamic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Easy but requires a safe test environment (Virtual Machine)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Not effective on all malware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06442" y="956082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379CD-864D-B2D9-CAEC-5A59A2E07807}"/>
              </a:ext>
            </a:extLst>
          </p:cNvPr>
          <p:cNvSpPr txBox="1"/>
          <p:nvPr/>
        </p:nvSpPr>
        <p:spPr>
          <a:xfrm>
            <a:off x="5029200" y="1104900"/>
            <a:ext cx="109582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Advanced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21455-3989-AE52-2512-4EE2F72295E9}"/>
              </a:ext>
            </a:extLst>
          </p:cNvPr>
          <p:cNvSpPr txBox="1"/>
          <p:nvPr/>
        </p:nvSpPr>
        <p:spPr>
          <a:xfrm>
            <a:off x="2329543" y="4256812"/>
            <a:ext cx="10958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Reverse-engineering with a disassembler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Complex, requires understanding of assembly code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F00E-1A1C-A0AB-3465-A1C992521410}"/>
              </a:ext>
            </a:extLst>
          </p:cNvPr>
          <p:cNvSpPr txBox="1"/>
          <p:nvPr/>
        </p:nvSpPr>
        <p:spPr>
          <a:xfrm>
            <a:off x="6326414" y="6362700"/>
            <a:ext cx="10958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code in a debugger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internal state of a running malicious executable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8345555" y="4354294"/>
            <a:ext cx="2256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Ideas?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كونان الجزء الثامن جميع الحلقات">
            <a:extLst>
              <a:ext uri="{FF2B5EF4-FFF2-40B4-BE49-F238E27FC236}">
                <a16:creationId xmlns:a16="http://schemas.microsoft.com/office/drawing/2014/main" id="{249492AA-5B9A-2D85-495F-1E410F51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2" y="5009696"/>
            <a:ext cx="2752888" cy="400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4017521" y="4686245"/>
            <a:ext cx="13169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Malicious behavior </a:t>
            </a: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Heuristics, usually found by running the malware/Dynamic Analysis for details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Similarity to the known malicious samples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ignature-based detection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YARA rules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61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3508953" y="3619500"/>
            <a:ext cx="13169113" cy="614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Yes, they help, but not in 100%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Various engines have various accuracy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pPr marL="12700" rtl="0">
              <a:spcBef>
                <a:spcPts val="100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 in cloud: </a:t>
            </a:r>
            <a:r>
              <a:rPr lang="en-US" sz="3600" b="1" i="0" u="sng" strike="noStrike" dirty="0">
                <a:solidFill>
                  <a:srgbClr val="FFFF00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www.virustotal.com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Access to multiple AV engines in one place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, m</a:t>
            </a: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ainly focused on signature-based detection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simplified in comparison to the  desktop versions of the products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yet, it’s powerful due to big data set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E8A641-3298-5D44-9495-F7124751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8180364"/>
            <a:ext cx="4071635" cy="17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48C63F-85A0-3D50-A1D2-F6C55DB5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642" y="4043343"/>
            <a:ext cx="5238903" cy="14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B97EC8-EDCB-502E-7F87-D560992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73375"/>
            <a:ext cx="756285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A2261-3E57-0DC2-658F-516617A77D78}"/>
              </a:ext>
            </a:extLst>
          </p:cNvPr>
          <p:cNvSpPr txBox="1"/>
          <p:nvPr/>
        </p:nvSpPr>
        <p:spPr>
          <a:xfrm>
            <a:off x="5490064" y="9402885"/>
            <a:ext cx="8525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rgbClr val="2C9FF0"/>
                </a:solidFill>
                <a:effectLst/>
                <a:latin typeface="Verdana" panose="020B0604030504040204" pitchFamily="34" charset="0"/>
                <a:hlinkClick r:id="rId6"/>
              </a:rPr>
              <a:t>https://www.virustotal.com/#/file/070b60dcdfa5a00c33d019bfa068283c9b4662b8491a32  323e17a956bd0bd831/details</a:t>
            </a: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21198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289178" y="2996976"/>
            <a:ext cx="990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Backdoor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Allows attacker to control the system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Botnet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infected computers receive instructions from the same Command-and-Control (C&amp;C) server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Downloader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exists only to download other malicious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when attacker first gains access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514600" y="2705100"/>
            <a:ext cx="13576451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How can I set up the virtual machine?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Please check our </a:t>
            </a:r>
            <a:r>
              <a:rPr lang="en-US" sz="3600" dirty="0">
                <a:solidFill>
                  <a:schemeClr val="bg1"/>
                </a:solidFill>
                <a:hlinkClick r:id="rId5"/>
              </a:rPr>
              <a:t>GitHub Repository </a:t>
            </a:r>
            <a:r>
              <a:rPr lang="en-US" sz="3600" dirty="0">
                <a:solidFill>
                  <a:schemeClr val="bg1"/>
                </a:solidFill>
              </a:rPr>
              <a:t>which have all the material, download links and presentation slides available.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From where can I revise the material?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 this bootcamp will be based on the GitHub Repository, make sure to follow there!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What is the pointing system?</a:t>
            </a:r>
          </a:p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This bootcamp uses a point-based system to track progress and engagement. Each chapter is assigned a specific number of points based on its complexity and importance.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2075476" y="4639149"/>
            <a:ext cx="57841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6) Rootkit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that conceals the existence of other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Usually paired with a backdoor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537009" y="4641860"/>
            <a:ext cx="4842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4) Info-stealing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Sniffers, keyloggers, password hash grabbers </a:t>
            </a:r>
            <a:endParaRPr lang="en-AE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5847519" y="4641860"/>
            <a:ext cx="5658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5) Launcher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program used to launch other malicious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Often uses nontraditional techniques to ensure stealth or greater access to a system 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772573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2286000" y="35067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0668000" y="37153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7" y="4507837"/>
            <a:ext cx="6537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8) Worms or viruses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can copy itself and infect additional computers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7) Spam-sending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Attacker rents machine to spammers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5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8600" y="-7314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295400" y="-92128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Mass vs Targeted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6" y="4507837"/>
            <a:ext cx="75186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Targeted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Tailored to a specific target – Very difficult to detect, prevent, and remove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Requires advanced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Stuxnet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Mass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Intended to infect as many machines as possible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type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Redline Stealer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9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General Rules for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538575" y="3473589"/>
            <a:ext cx="10896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Don’t Get Caught in Details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You don’t need to understand 100% of the code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Focus on key features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Try Several Tools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If one tool fails, try another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Don’t get stuck on a hard issue, move along 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Malware authors are constantly raising the bar</a:t>
            </a:r>
            <a:endParaRPr lang="en-AE" sz="3600" b="1" dirty="0">
              <a:solidFill>
                <a:srgbClr val="FFFF00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5907316" y="1116779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Any Questions?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First Day On The Internet Kid Meme | I JUST GOT FREE MALWARE! I'M GONNA  TELL ALL MY FRIENDS AT SCHOOL! | image tagged in memes,first day on the in…  | Internet,">
            <a:extLst>
              <a:ext uri="{FF2B5EF4-FFF2-40B4-BE49-F238E27FC236}">
                <a16:creationId xmlns:a16="http://schemas.microsoft.com/office/drawing/2014/main" id="{D2FBD3C5-9B99-F53E-79F6-53FE6F2A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84" y="3208731"/>
            <a:ext cx="38100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12496800" y="5524500"/>
            <a:ext cx="419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15 minutes Break (Get a cup of coffee)</a:t>
            </a:r>
            <a:endParaRPr lang="en-AE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3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2: Basic Static Analysis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  <p:extLst>
      <p:ext uri="{BB962C8B-B14F-4D97-AF65-F5344CB8AC3E}">
        <p14:creationId xmlns:p14="http://schemas.microsoft.com/office/powerpoint/2010/main" val="26014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Antivirus scanning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Hashes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A file’s strings, functions, and headers</a:t>
            </a:r>
          </a:p>
        </p:txBody>
      </p:sp>
    </p:spTree>
    <p:extLst>
      <p:ext uri="{BB962C8B-B14F-4D97-AF65-F5344CB8AC3E}">
        <p14:creationId xmlns:p14="http://schemas.microsoft.com/office/powerpoint/2010/main" val="246358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First Steps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Malware</a:t>
            </a:r>
            <a:r>
              <a:rPr lang="en-US" sz="3600" dirty="0">
                <a:solidFill>
                  <a:schemeClr val="bg1"/>
                </a:solidFill>
              </a:rPr>
              <a:t> can easily change its signature and fool the antivirus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VirusTotal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convenient, but using it may alert attackers that they’ve been caught </a:t>
            </a:r>
          </a:p>
        </p:txBody>
      </p:sp>
    </p:spTree>
    <p:extLst>
      <p:ext uri="{BB962C8B-B14F-4D97-AF65-F5344CB8AC3E}">
        <p14:creationId xmlns:p14="http://schemas.microsoft.com/office/powerpoint/2010/main" val="2414669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Hashing (Fingerprint for malware)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3962400" y="4305300"/>
            <a:ext cx="12725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MD5 or SHA-1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Condenses a file of any size down to a fixed-length fingerprint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Uniquely identifies a file well in practice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There are MD5 collisions, but they are not common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Collision: Two different files with the same hash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7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4989864" y="13335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HashCalc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B6B05-BC86-BB47-29F2-34EE6737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378" y="3238500"/>
            <a:ext cx="9104273" cy="54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6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617D2F-061D-2C67-6A68-30B2FB979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898" y="2838978"/>
            <a:ext cx="8162925" cy="6924675"/>
          </a:xfrm>
          <a:prstGeom prst="rect">
            <a:avLst/>
          </a:prstGeom>
        </p:spPr>
      </p:pic>
      <p:pic>
        <p:nvPicPr>
          <p:cNvPr id="6146" name="Picture 2" descr="Practical Malware Analysis: The Hands-On Guide to Dissecting Malicious  Software: Sikorski, Michael, Honig, Andrew: 8601400885581: Amazon.com: Books">
            <a:extLst>
              <a:ext uri="{FF2B5EF4-FFF2-40B4-BE49-F238E27FC236}">
                <a16:creationId xmlns:a16="http://schemas.microsoft.com/office/drawing/2014/main" id="{CFD42784-8B1D-732C-9BFA-9F0CD6B1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61" y="6699135"/>
            <a:ext cx="2514600" cy="33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4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 Uses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Label a malware file </a:t>
            </a:r>
          </a:p>
          <a:p>
            <a:pPr marL="742950" indent="-742950">
              <a:buAutoNum type="arabicParenR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2) Share the hash with other analysts to identify malware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3) Search the hash online to see if someone else has already identified the file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02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343400" y="3647585"/>
            <a:ext cx="990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sequence of printable characters is a string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 are terminated by a NULL (0x00)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ASCII characters are 8 bits long, called ANSI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Unicode characters are 16 bits long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Microsoft calls them "wide characters"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A2260-42D6-30E0-3622-B1ECC424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804" y="7810500"/>
            <a:ext cx="7134225" cy="202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6A4F9-AEA3-E1FB-B2EA-2A195495B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191" y="7810500"/>
            <a:ext cx="50863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 Command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2743200" y="3618180"/>
            <a:ext cx="990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Native in Linux, also available for Windows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Finds all strings in a file 3 or more characters long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63570-F487-28AF-156C-DA691EC5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54" y="5295900"/>
            <a:ext cx="6629400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0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7949" y="1028700"/>
            <a:ext cx="103053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Portable Executable File Format (PE Files)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3357949" y="3416412"/>
            <a:ext cx="1093870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Portable Executable: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by Windows executable files, object code, and DLLs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PE extension is the famous “.exe” files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data structure that contains the information necessary for Windows to load the file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Almost every file executed on Windows is in PE format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29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8746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544800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948169" y="3435340"/>
            <a:ext cx="109387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Every PE File has some headers, which contains some of these information:</a:t>
            </a:r>
          </a:p>
          <a:p>
            <a:endParaRPr lang="en-US" sz="36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Information about the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Type of application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Required library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EB155-70B8-3735-DE81-3109088A8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78" y="7320230"/>
            <a:ext cx="9590489" cy="23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98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75818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911363" y="-7309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DOS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819400" y="3162300"/>
            <a:ext cx="1219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Default DOS Header contains: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MZ Header: Needed for exe to run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jump to the PE Header: To use functions/objects (run logic)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Other backward compatible headers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IMPORTANT: </a:t>
            </a:r>
            <a:r>
              <a:rPr lang="en-US" sz="3600" dirty="0">
                <a:solidFill>
                  <a:schemeClr val="bg1"/>
                </a:solidFill>
              </a:rPr>
              <a:t>Malware authors usually play with this header to trick analysts by obfuscating MZ and reducing size of .exe by removing backward compatible headers.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9145-A367-AC4A-3346-A6272422B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68" y="7809189"/>
            <a:ext cx="11610224" cy="17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2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651969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E3DF5-F7E5-7FAB-8D4B-43D1A20A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943" y="4330329"/>
            <a:ext cx="12461065" cy="4876800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B56C43C9-3F0A-976E-B058-876D3C4B7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09" y="2781300"/>
            <a:ext cx="83037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b="1" dirty="0">
                <a:solidFill>
                  <a:srgbClr val="FFFF00"/>
                </a:solidFill>
                <a:latin typeface="+mj-lt"/>
              </a:rPr>
              <a:t>T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he 3 most important sections for us are: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.text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.data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rsrc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84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1201400" y="5143500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There are more sections, but we checked the main ones which are enough for now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C2757-3BFF-F0D6-7CD7-214105185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92" y="3025000"/>
            <a:ext cx="8768808" cy="64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Linked Libraries and Functions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Functions used by a program that are stored in a different program, such as a library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Connected to the main EXE by Linking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be linked three ways: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1) Statically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At Runtime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Dynamically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1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Static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74967" y="4141955"/>
            <a:ext cx="685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Rarely used for Windows executables (.exe)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Common in Unix and Linux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code from the library is copied into the executable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Makes executable large in size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9BF31-A3CC-38D7-E6D5-4AD9AF1F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220813"/>
            <a:ext cx="7025363" cy="3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22A10-BC30-2421-F77C-B4882839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666399"/>
            <a:ext cx="10871788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40902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234804" y="350964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Runtime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53196" y="3486060"/>
            <a:ext cx="6858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Unpopular in friendly programs Common in malware, especially packed or obfuscated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 to libraries only when needed, not when the program starts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commonly done with the </a:t>
            </a:r>
            <a:r>
              <a:rPr lang="en-US" sz="3600" dirty="0" err="1">
                <a:solidFill>
                  <a:schemeClr val="bg1"/>
                </a:solidFill>
              </a:rPr>
              <a:t>LoadLibrary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dirty="0" err="1">
                <a:solidFill>
                  <a:schemeClr val="bg1"/>
                </a:solidFill>
              </a:rPr>
              <a:t>GetProcAddress</a:t>
            </a:r>
            <a:r>
              <a:rPr lang="en-US" sz="3600" dirty="0">
                <a:solidFill>
                  <a:schemeClr val="bg1"/>
                </a:solidFill>
              </a:rPr>
              <a:t> functions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95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Dynamic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2895600" y="4229100"/>
            <a:ext cx="6858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method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Host OS searches for necessary libraries when the program is loaded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51D6-5DC9-EC98-73ED-85DDA280A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522023"/>
            <a:ext cx="62198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219200" y="445770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Shows Dynamically Linked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Normal programs have a lot of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often has very few DLLs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CC344-0CAA-A5BC-E53E-2B4482BD2AEC}"/>
              </a:ext>
            </a:extLst>
          </p:cNvPr>
          <p:cNvSpPr txBox="1"/>
          <p:nvPr/>
        </p:nvSpPr>
        <p:spPr>
          <a:xfrm>
            <a:off x="9753600" y="3619500"/>
            <a:ext cx="289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17AF3-BDC9-ADDE-71CE-86BD6C885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167" y="4437743"/>
            <a:ext cx="4406065" cy="5487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6CB7D-22B1-ECD5-6A1B-F68E1F4ED7F2}"/>
              </a:ext>
            </a:extLst>
          </p:cNvPr>
          <p:cNvSpPr txBox="1"/>
          <p:nvPr/>
        </p:nvSpPr>
        <p:spPr>
          <a:xfrm>
            <a:off x="13930005" y="3619500"/>
            <a:ext cx="289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 (Malware)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9A680C-A694-7A82-2430-92CE50430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0750" y="4990914"/>
            <a:ext cx="3543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7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Imports &amp; Exports in 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0820400" y="443349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Imported functions into an executable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Exports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Exported functions that can be used by other executables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EE814-D2EA-7E24-C24A-D15C31D8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467100"/>
            <a:ext cx="4895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0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941088" y="-11811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Overview of DLLs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021722" y="4372491"/>
            <a:ext cx="98697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FFFF00"/>
                </a:solidFill>
                <a:effectLst/>
                <a:latin typeface="+mj-lt"/>
              </a:rPr>
              <a:t>A dynamic link library (DLL)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collection of small programs that larger programs can load when needed to complete specific tasks. Usually used by windows programs.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6A42D-0746-D994-CCA1-BCE3129C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436" y="1866900"/>
            <a:ext cx="7029450" cy="3461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AB12EB-29D3-8361-C066-5FD4A5AC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436" y="5327906"/>
            <a:ext cx="7029450" cy="34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8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Exports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143000" y="3397974"/>
            <a:ext cx="662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DLLs export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EXEs import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Both exports and imports are listed in the PE header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D4E7F-B5A8-410A-D1FE-39E7517D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571" y="3229798"/>
            <a:ext cx="8543925" cy="495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1D713-48CF-BBB5-BE18-7290A1470888}"/>
              </a:ext>
            </a:extLst>
          </p:cNvPr>
          <p:cNvSpPr txBox="1"/>
          <p:nvPr/>
        </p:nvSpPr>
        <p:spPr>
          <a:xfrm>
            <a:off x="8991600" y="2583467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+mj-lt"/>
              </a:rPr>
              <a:t>Notepad.exe</a:t>
            </a:r>
            <a:endParaRPr lang="en-AE" sz="3600" b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108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2209800" y="943505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PE File Headers and Sections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468781" y="3088254"/>
            <a:ext cx="8675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.text: </a:t>
            </a:r>
            <a:r>
              <a:rPr lang="en-US" sz="3600" dirty="0">
                <a:solidFill>
                  <a:schemeClr val="bg1"/>
                </a:solidFill>
              </a:rPr>
              <a:t>instructions for the CPU to execute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rdata</a:t>
            </a:r>
            <a:r>
              <a:rPr lang="en-US" sz="3600" b="1" dirty="0">
                <a:solidFill>
                  <a:srgbClr val="FFFF00"/>
                </a:solidFill>
              </a:rPr>
              <a:t>:</a:t>
            </a:r>
            <a:r>
              <a:rPr lang="en-US" sz="3600" dirty="0">
                <a:solidFill>
                  <a:schemeClr val="bg1"/>
                </a:solidFill>
              </a:rPr>
              <a:t> imports &amp; exports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.data:</a:t>
            </a:r>
            <a:r>
              <a:rPr lang="en-US" sz="3600" dirty="0">
                <a:solidFill>
                  <a:schemeClr val="bg1"/>
                </a:solidFill>
              </a:rPr>
              <a:t> global data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rsrc</a:t>
            </a:r>
            <a:r>
              <a:rPr lang="en-US" sz="3600" b="1" dirty="0">
                <a:solidFill>
                  <a:srgbClr val="FFFF00"/>
                </a:solidFill>
              </a:rPr>
              <a:t>: </a:t>
            </a:r>
            <a:r>
              <a:rPr lang="en-US" sz="3600" dirty="0">
                <a:solidFill>
                  <a:schemeClr val="bg1"/>
                </a:solidFill>
              </a:rPr>
              <a:t>strings, icons, images, menus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24F50-2BED-D16C-BF2A-4D3787784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814" y="3904130"/>
            <a:ext cx="9753197" cy="2984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CD452-546B-AB04-17C2-B68E32EDA344}"/>
              </a:ext>
            </a:extLst>
          </p:cNvPr>
          <p:cNvSpPr txBox="1"/>
          <p:nvPr/>
        </p:nvSpPr>
        <p:spPr>
          <a:xfrm>
            <a:off x="8534400" y="7070811"/>
            <a:ext cx="883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Shows when this executable was compiled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Older programs are more likely to be known to antivirus software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But sometimes the date is wrong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Date can also be faked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29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0" y="-1028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414917" y="-49530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962400" y="1451336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Resource Hacker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524000" y="4693819"/>
            <a:ext cx="8675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Let's you browse the .</a:t>
            </a:r>
            <a:r>
              <a:rPr lang="en-US" sz="3600" dirty="0" err="1">
                <a:solidFill>
                  <a:schemeClr val="bg1"/>
                </a:solidFill>
              </a:rPr>
              <a:t>rsrc</a:t>
            </a:r>
            <a:r>
              <a:rPr lang="en-US" sz="3600" dirty="0">
                <a:solidFill>
                  <a:schemeClr val="bg1"/>
                </a:solidFill>
              </a:rPr>
              <a:t> section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Strings, icons, and menus 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FA18F-F036-A699-4D54-A244EDB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96" y="3705757"/>
            <a:ext cx="8553562" cy="51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1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208808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9" name="Picture 8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2DDC0430-BE20-2F4D-0811-AD36AD61A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7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Let’s Begin!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Malware Analysis – Baker Street Forensics">
            <a:extLst>
              <a:ext uri="{FF2B5EF4-FFF2-40B4-BE49-F238E27FC236}">
                <a16:creationId xmlns:a16="http://schemas.microsoft.com/office/drawing/2014/main" id="{43D6107D-2461-1429-0595-CE919F54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8" y="3771900"/>
            <a:ext cx="57435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3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2919676" y="2338614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What is Malware?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3048000" y="4596298"/>
            <a:ext cx="12877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Malware </a:t>
            </a:r>
            <a:r>
              <a:rPr lang="en-US" sz="3600" b="0" i="0" dirty="0">
                <a:solidFill>
                  <a:srgbClr val="FFFF00"/>
                </a:solidFill>
                <a:effectLst/>
                <a:latin typeface="+mj-lt"/>
              </a:rPr>
              <a:t>(short for “malicious software”)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file or code, typically delivered over a network, that infects, explores, steals or conducts virtually any behavior an attacker wants. </a:t>
            </a:r>
          </a:p>
          <a:p>
            <a:endParaRPr lang="en-US" sz="3600" dirty="0">
              <a:solidFill>
                <a:schemeClr val="bg1"/>
              </a:solidFill>
              <a:latin typeface="+mj-lt"/>
            </a:endParaRPr>
          </a:p>
          <a:p>
            <a:r>
              <a:rPr lang="en-US" sz="3600" dirty="0">
                <a:solidFill>
                  <a:srgbClr val="FFFF00"/>
                </a:solidFill>
                <a:latin typeface="+mj-lt"/>
              </a:rPr>
              <a:t>In short, It’s a software that has malicious activity, usually made by highly skilled individuals for money or cyberwarfare reasons.</a:t>
            </a:r>
          </a:p>
        </p:txBody>
      </p:sp>
    </p:spTree>
    <p:extLst>
      <p:ext uri="{BB962C8B-B14F-4D97-AF65-F5344CB8AC3E}">
        <p14:creationId xmlns:p14="http://schemas.microsoft.com/office/powerpoint/2010/main" val="247284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629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2137229" y="1140332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 Hussein Technical University found malware on one of their workstations, so they hired a consultant to clean &amp; re-create that workstation.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But that’s it? It’s done?</a:t>
            </a:r>
            <a:endParaRPr lang="en-AE" sz="3600" b="1" dirty="0">
              <a:solidFill>
                <a:srgbClr val="FFFF00"/>
              </a:solidFill>
            </a:endParaRPr>
          </a:p>
        </p:txBody>
      </p:sp>
      <p:pic>
        <p:nvPicPr>
          <p:cNvPr id="4098" name="Picture 2" descr="Installs free scanner and cleans malware my son is a Computer software  Engineer - Family Tech Support Guy - quickmeme">
            <a:extLst>
              <a:ext uri="{FF2B5EF4-FFF2-40B4-BE49-F238E27FC236}">
                <a16:creationId xmlns:a16="http://schemas.microsoft.com/office/drawing/2014/main" id="{3B0C1BED-8D91-AF80-B01D-13F1ED79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40" y="5579204"/>
            <a:ext cx="4015097" cy="40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After malware is found, you need to know: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Did an attacker implant a rootkit or trojan on your systems?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Is the attacker really gone?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What did the attacker steal or add?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did the attack get in?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4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Malware Analysis?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4572000" y="445770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Dissecting malware to understand: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it works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identify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defeat or eliminate it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Helps in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65420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1715</Words>
  <Application>Microsoft Office PowerPoint</Application>
  <PresentationFormat>Custom</PresentationFormat>
  <Paragraphs>278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Wingdings</vt:lpstr>
      <vt:lpstr>Calibri</vt:lpstr>
      <vt:lpstr>Verdana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79</cp:revision>
  <dcterms:created xsi:type="dcterms:W3CDTF">2006-08-16T00:00:00Z</dcterms:created>
  <dcterms:modified xsi:type="dcterms:W3CDTF">2024-02-02T12:53:11Z</dcterms:modified>
  <dc:identifier>DAFpMafTT9s</dc:identifier>
</cp:coreProperties>
</file>